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7"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59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3/10/16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3/10/16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3/10/16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3/10/16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3/10/16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92626-37D2-4832-BF7A-BC283494A20D}" type="datetimeFigureOut">
              <a:rPr lang="en-US" smtClean="0"/>
              <a:t>3/10/16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D92626-37D2-4832-BF7A-BC283494A20D}" type="datetimeFigureOut">
              <a:rPr lang="en-US" smtClean="0"/>
              <a:t>3/10/16</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D92626-37D2-4832-BF7A-BC283494A20D}" type="datetimeFigureOut">
              <a:rPr lang="en-US" smtClean="0"/>
              <a:t>3/10/16</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t>3/10/16</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3/10/16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lgn="l" eaLnBrk="1" latinLnBrk="0" hangingPunct="1"/>
            <a:fld id="{48D92626-37D2-4832-BF7A-BC283494A20D}" type="datetimeFigureOut">
              <a:rPr lang="en-US" smtClean="0"/>
              <a:t>3/10/16</a:t>
            </a:fld>
            <a:endParaRPr lang="en-US" dirty="0"/>
          </a:p>
        </p:txBody>
      </p:sp>
      <p:sp>
        <p:nvSpPr>
          <p:cNvPr id="9" name="Slide Number Placeholder 8"/>
          <p:cNvSpPr>
            <a:spLocks noGrp="1"/>
          </p:cNvSpPr>
          <p:nvPr>
            <p:ph type="sldNum" sz="quarter" idx="11"/>
          </p:nvPr>
        </p:nvSpPr>
        <p:spPr/>
        <p:txBody>
          <a:bodyPr/>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lgn="r" eaLnBrk="1" latinLnBrk="0" hangingPunct="1"/>
            <a:endParaRPr kumimoji="0" lang="en-US" sz="1300" dirty="0">
              <a:solidFill>
                <a:schemeClr val="bg2">
                  <a:tint val="60000"/>
                  <a:satMod val="155000"/>
                </a:schemeClr>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lgn="l" eaLnBrk="1" latinLnBrk="0" hangingPunct="1"/>
            <a:fld id="{48D92626-37D2-4832-BF7A-BC283494A20D}" type="datetimeFigureOut">
              <a:rPr lang="en-US" smtClean="0"/>
              <a:t>3/10/16</a:t>
            </a:fld>
            <a:endParaRPr lang="en-US" sz="1300" dirty="0">
              <a:solidFill>
                <a:schemeClr val="bg2">
                  <a:tint val="60000"/>
                  <a:satMod val="155000"/>
                </a:schemeClr>
              </a:solidFill>
            </a:endParaRPr>
          </a:p>
        </p:txBody>
      </p:sp>
    </p:spTree>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 id="214748438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400" y="1689100"/>
            <a:ext cx="8166100" cy="2593975"/>
          </a:xfrm>
        </p:spPr>
        <p:txBody>
          <a:bodyPr>
            <a:normAutofit/>
          </a:bodyPr>
          <a:lstStyle/>
          <a:p>
            <a:r>
              <a:rPr lang="en-US" sz="6000" dirty="0" smtClean="0"/>
              <a:t>Charter Review Site Visit</a:t>
            </a:r>
            <a:endParaRPr lang="en-US" sz="6000" dirty="0"/>
          </a:p>
        </p:txBody>
      </p:sp>
      <p:sp>
        <p:nvSpPr>
          <p:cNvPr id="3" name="Subtitle 2"/>
          <p:cNvSpPr>
            <a:spLocks noGrp="1"/>
          </p:cNvSpPr>
          <p:nvPr>
            <p:ph type="subTitle" idx="1"/>
          </p:nvPr>
        </p:nvSpPr>
        <p:spPr/>
        <p:txBody>
          <a:bodyPr>
            <a:normAutofit/>
          </a:bodyPr>
          <a:lstStyle/>
          <a:p>
            <a:r>
              <a:rPr lang="en-US" dirty="0" smtClean="0"/>
              <a:t>Superintendent’s </a:t>
            </a:r>
          </a:p>
          <a:p>
            <a:r>
              <a:rPr lang="en-US" dirty="0" smtClean="0"/>
              <a:t>Welcome and Overview</a:t>
            </a:r>
            <a:endParaRPr lang="en-US" dirty="0"/>
          </a:p>
        </p:txBody>
      </p:sp>
    </p:spTree>
    <p:extLst>
      <p:ext uri="{BB962C8B-B14F-4D97-AF65-F5344CB8AC3E}">
        <p14:creationId xmlns:p14="http://schemas.microsoft.com/office/powerpoint/2010/main" val="4092434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normAutofit/>
          </a:bodyPr>
          <a:lstStyle/>
          <a:p>
            <a:pPr lvl="0"/>
            <a:r>
              <a:rPr lang="en-US" dirty="0"/>
              <a:t>Thank the Charter Review Team, Board Members, System Governance Members, Community Business Partners, District Office Personnel, and Principals for being in attendance</a:t>
            </a:r>
            <a:r>
              <a:rPr lang="en-US" dirty="0" smtClean="0"/>
              <a:t>.</a:t>
            </a:r>
          </a:p>
          <a:p>
            <a:pPr marL="114300" lvl="0" indent="0">
              <a:buNone/>
            </a:pPr>
            <a:endParaRPr lang="en-US" dirty="0" smtClean="0"/>
          </a:p>
          <a:p>
            <a:pPr lvl="0"/>
            <a:r>
              <a:rPr lang="en-US" dirty="0"/>
              <a:t>Express our gratitude for the opportunity to be a charter system for the past five years. We believe that </a:t>
            </a:r>
            <a:r>
              <a:rPr lang="en-US" dirty="0" smtClean="0"/>
              <a:t>it </a:t>
            </a:r>
            <a:r>
              <a:rPr lang="en-US" dirty="0"/>
              <a:t>has made a difference in our culture, impacted student achievement, and challenged us to be innovative </a:t>
            </a:r>
          </a:p>
          <a:p>
            <a:endParaRPr lang="en-US" dirty="0"/>
          </a:p>
        </p:txBody>
      </p:sp>
    </p:spTree>
    <p:extLst>
      <p:ext uri="{BB962C8B-B14F-4D97-AF65-F5344CB8AC3E}">
        <p14:creationId xmlns:p14="http://schemas.microsoft.com/office/powerpoint/2010/main" val="1222393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with New Superintendent</a:t>
            </a:r>
            <a:endParaRPr lang="en-US" dirty="0"/>
          </a:p>
        </p:txBody>
      </p:sp>
      <p:sp>
        <p:nvSpPr>
          <p:cNvPr id="3" name="Content Placeholder 2"/>
          <p:cNvSpPr>
            <a:spLocks noGrp="1"/>
          </p:cNvSpPr>
          <p:nvPr>
            <p:ph idx="1"/>
          </p:nvPr>
        </p:nvSpPr>
        <p:spPr/>
        <p:txBody>
          <a:bodyPr>
            <a:normAutofit/>
          </a:bodyPr>
          <a:lstStyle/>
          <a:p>
            <a:pPr lvl="0"/>
            <a:r>
              <a:rPr lang="en-US" dirty="0"/>
              <a:t>Share that </a:t>
            </a:r>
            <a:r>
              <a:rPr lang="en-US" dirty="0" smtClean="0"/>
              <a:t>the transition with a new superintendent </a:t>
            </a:r>
            <a:r>
              <a:rPr lang="en-US" dirty="0"/>
              <a:t>was smooth and our governance councils have continued to progress toward a culture of transparency and collaboration #</a:t>
            </a:r>
            <a:r>
              <a:rPr lang="en-US" dirty="0" smtClean="0"/>
              <a:t>OneDawson</a:t>
            </a:r>
          </a:p>
          <a:p>
            <a:pPr marL="114300" lvl="0" indent="0">
              <a:buNone/>
            </a:pPr>
            <a:endParaRPr lang="en-US" dirty="0"/>
          </a:p>
          <a:p>
            <a:r>
              <a:rPr lang="en-US" dirty="0"/>
              <a:t>Mention the mini-grant opportunities, strategic plan and any other key </a:t>
            </a:r>
            <a:r>
              <a:rPr lang="en-US" dirty="0" smtClean="0"/>
              <a:t>initiatives </a:t>
            </a:r>
            <a:r>
              <a:rPr lang="en-US" dirty="0"/>
              <a:t>you want to highlight that occurred when you transitioned in as superintendent. </a:t>
            </a:r>
          </a:p>
        </p:txBody>
      </p:sp>
    </p:spTree>
    <p:extLst>
      <p:ext uri="{BB962C8B-B14F-4D97-AF65-F5344CB8AC3E}">
        <p14:creationId xmlns:p14="http://schemas.microsoft.com/office/powerpoint/2010/main" val="1237153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 Process</a:t>
            </a:r>
            <a:endParaRPr lang="en-US" dirty="0"/>
          </a:p>
        </p:txBody>
      </p:sp>
      <p:sp>
        <p:nvSpPr>
          <p:cNvPr id="3" name="Content Placeholder 2"/>
          <p:cNvSpPr>
            <a:spLocks noGrp="1"/>
          </p:cNvSpPr>
          <p:nvPr>
            <p:ph idx="1"/>
          </p:nvPr>
        </p:nvSpPr>
        <p:spPr/>
        <p:txBody>
          <a:bodyPr>
            <a:normAutofit/>
          </a:bodyPr>
          <a:lstStyle/>
          <a:p>
            <a:r>
              <a:rPr lang="en-US" dirty="0"/>
              <a:t>Explain how our strategic planning process, which involved all of our stakeholders including a DOE Charter Consultant, help us align our system goals and improvement initiatives</a:t>
            </a:r>
            <a:r>
              <a:rPr lang="en-US" dirty="0" smtClean="0"/>
              <a:t>.</a:t>
            </a:r>
          </a:p>
          <a:p>
            <a:pPr marL="114300" indent="0">
              <a:buNone/>
            </a:pPr>
            <a:endParaRPr lang="en-US" dirty="0" smtClean="0"/>
          </a:p>
          <a:p>
            <a:r>
              <a:rPr lang="en-US" dirty="0" smtClean="0"/>
              <a:t> </a:t>
            </a:r>
            <a:r>
              <a:rPr lang="en-US" dirty="0"/>
              <a:t>This was very beneficial when planning for our AdvancED Accreditation and our Charter Renewal. </a:t>
            </a:r>
          </a:p>
        </p:txBody>
      </p:sp>
    </p:spTree>
    <p:extLst>
      <p:ext uri="{BB962C8B-B14F-4D97-AF65-F5344CB8AC3E}">
        <p14:creationId xmlns:p14="http://schemas.microsoft.com/office/powerpoint/2010/main" val="13213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Information</a:t>
            </a:r>
            <a:endParaRPr lang="en-US" dirty="0"/>
          </a:p>
        </p:txBody>
      </p:sp>
      <p:sp>
        <p:nvSpPr>
          <p:cNvPr id="3" name="Content Placeholder 2"/>
          <p:cNvSpPr>
            <a:spLocks noGrp="1"/>
          </p:cNvSpPr>
          <p:nvPr>
            <p:ph idx="1"/>
          </p:nvPr>
        </p:nvSpPr>
        <p:spPr/>
        <p:txBody>
          <a:bodyPr>
            <a:normAutofit/>
          </a:bodyPr>
          <a:lstStyle/>
          <a:p>
            <a:pPr lvl="0"/>
            <a:r>
              <a:rPr lang="en-US" dirty="0"/>
              <a:t>Explain that </a:t>
            </a:r>
            <a:r>
              <a:rPr lang="en-US" dirty="0" smtClean="0"/>
              <a:t>the team has all </a:t>
            </a:r>
            <a:r>
              <a:rPr lang="en-US" dirty="0"/>
              <a:t>of our past and present charter information, with the exception of one of our major initiatives: the 6</a:t>
            </a:r>
            <a:r>
              <a:rPr lang="en-US" baseline="30000" dirty="0"/>
              <a:t>th</a:t>
            </a:r>
            <a:r>
              <a:rPr lang="en-US" dirty="0"/>
              <a:t>-12</a:t>
            </a:r>
            <a:r>
              <a:rPr lang="en-US" baseline="30000" dirty="0"/>
              <a:t>th</a:t>
            </a:r>
            <a:r>
              <a:rPr lang="en-US" dirty="0"/>
              <a:t> Alignment.  We did not include this information in our renewal application because at the time we submitted, the Alignment had not been approved by the BOE. </a:t>
            </a:r>
            <a:endParaRPr lang="en-US" dirty="0" smtClean="0"/>
          </a:p>
          <a:p>
            <a:pPr marL="114300" lvl="0" indent="0">
              <a:buNone/>
            </a:pPr>
            <a:endParaRPr lang="en-US" dirty="0" smtClean="0"/>
          </a:p>
          <a:p>
            <a:r>
              <a:rPr lang="en-US" dirty="0"/>
              <a:t>The Alignment falls under one of our focus areas in our Charter Renewal Application, which is to provide extended, rigorous learning opportunities to students. </a:t>
            </a:r>
          </a:p>
          <a:p>
            <a:pPr lvl="0"/>
            <a:endParaRPr lang="en-US" dirty="0"/>
          </a:p>
          <a:p>
            <a:endParaRPr lang="en-US" dirty="0"/>
          </a:p>
        </p:txBody>
      </p:sp>
    </p:spTree>
    <p:extLst>
      <p:ext uri="{BB962C8B-B14F-4D97-AF65-F5344CB8AC3E}">
        <p14:creationId xmlns:p14="http://schemas.microsoft.com/office/powerpoint/2010/main" val="48228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Charter Information, Cont’d</a:t>
            </a:r>
            <a:endParaRPr lang="en-US" dirty="0"/>
          </a:p>
        </p:txBody>
      </p:sp>
      <p:sp>
        <p:nvSpPr>
          <p:cNvPr id="3" name="Content Placeholder 2"/>
          <p:cNvSpPr>
            <a:spLocks noGrp="1"/>
          </p:cNvSpPr>
          <p:nvPr>
            <p:ph idx="1"/>
          </p:nvPr>
        </p:nvSpPr>
        <p:spPr/>
        <p:txBody>
          <a:bodyPr>
            <a:normAutofit/>
          </a:bodyPr>
          <a:lstStyle/>
          <a:p>
            <a:pPr lvl="0"/>
            <a:r>
              <a:rPr lang="en-US" dirty="0"/>
              <a:t>I’d like to spend a few minutes sharing information about the Alignment and how it will help us accomplish our goals</a:t>
            </a:r>
            <a:r>
              <a:rPr lang="en-US" dirty="0" smtClean="0"/>
              <a:t>.</a:t>
            </a:r>
          </a:p>
          <a:p>
            <a:pPr marL="114300" lvl="0" indent="0">
              <a:buNone/>
            </a:pPr>
            <a:endParaRPr lang="en-US" dirty="0"/>
          </a:p>
          <a:p>
            <a:pPr lvl="0"/>
            <a:r>
              <a:rPr lang="en-US" dirty="0"/>
              <a:t>The 6</a:t>
            </a:r>
            <a:r>
              <a:rPr lang="en-US" baseline="30000" dirty="0"/>
              <a:t>th</a:t>
            </a:r>
            <a:r>
              <a:rPr lang="en-US" dirty="0"/>
              <a:t>-12</a:t>
            </a:r>
            <a:r>
              <a:rPr lang="en-US" baseline="30000" dirty="0"/>
              <a:t>th</a:t>
            </a:r>
            <a:r>
              <a:rPr lang="en-US" dirty="0"/>
              <a:t> Alignment was an 18-month long process that involved all of our stakeholders, including our System Governance Council. After months of research, stakeholder &amp; community meetings, and feedback sessions, our SGC made the recommendation for the Alignment to </a:t>
            </a:r>
            <a:r>
              <a:rPr lang="en-US" dirty="0" smtClean="0"/>
              <a:t>the Superintendent </a:t>
            </a:r>
            <a:r>
              <a:rPr lang="en-US" dirty="0"/>
              <a:t>and it was approved by the BOE in December 2015 to be implemented in two phases beginning August of 2016</a:t>
            </a:r>
          </a:p>
          <a:p>
            <a:endParaRPr lang="en-US" dirty="0"/>
          </a:p>
        </p:txBody>
      </p:sp>
    </p:spTree>
    <p:extLst>
      <p:ext uri="{BB962C8B-B14F-4D97-AF65-F5344CB8AC3E}">
        <p14:creationId xmlns:p14="http://schemas.microsoft.com/office/powerpoint/2010/main" val="3779783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Charter Information, Cont’d</a:t>
            </a:r>
            <a:endParaRPr lang="en-US" dirty="0"/>
          </a:p>
        </p:txBody>
      </p:sp>
      <p:sp>
        <p:nvSpPr>
          <p:cNvPr id="3" name="Content Placeholder 2"/>
          <p:cNvSpPr>
            <a:spLocks noGrp="1"/>
          </p:cNvSpPr>
          <p:nvPr>
            <p:ph idx="1"/>
          </p:nvPr>
        </p:nvSpPr>
        <p:spPr/>
        <p:txBody>
          <a:bodyPr>
            <a:normAutofit/>
          </a:bodyPr>
          <a:lstStyle/>
          <a:p>
            <a:r>
              <a:rPr lang="en-US" dirty="0"/>
              <a:t>Explain how the Alignment will allow us to provide these extended, rigorous learning opportunities: acceleration of curriculum at 6</a:t>
            </a:r>
            <a:r>
              <a:rPr lang="en-US" baseline="30000" dirty="0"/>
              <a:t>th</a:t>
            </a:r>
            <a:r>
              <a:rPr lang="en-US" dirty="0"/>
              <a:t>-7</a:t>
            </a:r>
            <a:r>
              <a:rPr lang="en-US" baseline="30000" dirty="0"/>
              <a:t>th</a:t>
            </a:r>
            <a:r>
              <a:rPr lang="en-US" dirty="0"/>
              <a:t>, high school credit classes for middle school students, increase MOWR opportunities by partnering with UNG to offer college credit classes here in Dawson County, 9</a:t>
            </a:r>
            <a:r>
              <a:rPr lang="en-US" baseline="30000" dirty="0"/>
              <a:t>th</a:t>
            </a:r>
            <a:r>
              <a:rPr lang="en-US" dirty="0"/>
              <a:t> grade credit redemption/recovery, </a:t>
            </a:r>
            <a:r>
              <a:rPr lang="en-US" dirty="0" err="1"/>
              <a:t>etc</a:t>
            </a:r>
            <a:r>
              <a:rPr lang="en-US" dirty="0"/>
              <a:t> </a:t>
            </a:r>
            <a:r>
              <a:rPr lang="en-US" dirty="0" smtClean="0"/>
              <a:t>…</a:t>
            </a:r>
          </a:p>
          <a:p>
            <a:pPr marL="114300" indent="0">
              <a:buNone/>
            </a:pPr>
            <a:endParaRPr lang="en-US" dirty="0" smtClean="0"/>
          </a:p>
          <a:p>
            <a:r>
              <a:rPr lang="en-US" dirty="0"/>
              <a:t>Share </a:t>
            </a:r>
            <a:r>
              <a:rPr lang="en-US" dirty="0" smtClean="0"/>
              <a:t>that if the team wants </a:t>
            </a:r>
            <a:r>
              <a:rPr lang="en-US" dirty="0"/>
              <a:t>to learn more, additional information has been included in their packets and they can also speak to any of our stakeholders that are present today about this exciting, innovative initiative unique to Dawson County. </a:t>
            </a:r>
          </a:p>
        </p:txBody>
      </p:sp>
    </p:spTree>
    <p:extLst>
      <p:ext uri="{BB962C8B-B14F-4D97-AF65-F5344CB8AC3E}">
        <p14:creationId xmlns:p14="http://schemas.microsoft.com/office/powerpoint/2010/main" val="1551501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pPr lvl="0"/>
            <a:r>
              <a:rPr lang="en-US" dirty="0"/>
              <a:t>Thank the team again. Explain that we are excited to share the great things we are doing in Dawson County</a:t>
            </a:r>
            <a:r>
              <a:rPr lang="en-US" dirty="0" smtClean="0"/>
              <a:t>.</a:t>
            </a:r>
          </a:p>
          <a:p>
            <a:pPr marL="114300" lvl="0" indent="0">
              <a:buNone/>
            </a:pPr>
            <a:endParaRPr lang="en-US" dirty="0"/>
          </a:p>
          <a:p>
            <a:r>
              <a:rPr lang="en-US" dirty="0"/>
              <a:t>Turn presentation over to Charter Review Team </a:t>
            </a:r>
          </a:p>
        </p:txBody>
      </p:sp>
    </p:spTree>
    <p:extLst>
      <p:ext uri="{BB962C8B-B14F-4D97-AF65-F5344CB8AC3E}">
        <p14:creationId xmlns:p14="http://schemas.microsoft.com/office/powerpoint/2010/main" val="3348509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30</TotalTime>
  <Words>500</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Charter Review Site Visit</vt:lpstr>
      <vt:lpstr>Welcome</vt:lpstr>
      <vt:lpstr>Transition with New Superintendent</vt:lpstr>
      <vt:lpstr>Strategic Plan Process</vt:lpstr>
      <vt:lpstr>Charter Information</vt:lpstr>
      <vt:lpstr>Charter Information, Cont’d</vt:lpstr>
      <vt:lpstr>Charter Information, Cont’d</vt:lpstr>
      <vt:lpstr>Closing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Review Site Visit</dc:title>
  <dc:creator>Dawson County Schools</dc:creator>
  <cp:lastModifiedBy>Dawson County Schools</cp:lastModifiedBy>
  <cp:revision>4</cp:revision>
  <dcterms:created xsi:type="dcterms:W3CDTF">2016-02-16T23:04:11Z</dcterms:created>
  <dcterms:modified xsi:type="dcterms:W3CDTF">2016-03-10T14:57:02Z</dcterms:modified>
</cp:coreProperties>
</file>